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0" r:id="rId4"/>
    <p:sldId id="261" r:id="rId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8" autoAdjust="0"/>
    <p:restoredTop sz="86376" autoAdjust="0"/>
  </p:normalViewPr>
  <p:slideViewPr>
    <p:cSldViewPr>
      <p:cViewPr>
        <p:scale>
          <a:sx n="69" d="100"/>
          <a:sy n="69" d="100"/>
        </p:scale>
        <p:origin x="-1182" y="3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336" y="0"/>
    </p:cViewPr>
  </p:outlineViewPr>
  <p:notesTextViewPr>
    <p:cViewPr>
      <p:scale>
        <a:sx n="100" d="100"/>
        <a:sy n="100" d="100"/>
      </p:scale>
      <p:origin x="0" y="0"/>
    </p:cViewPr>
  </p:notesTextViewPr>
  <p:gridSpacing cx="78027213" cy="780272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4CEB4-15E5-4012-88B3-86713B71C0F4}" type="datetimeFigureOut">
              <a:rPr lang="en-US" altLang="zh-CN"/>
              <a:pPr>
                <a:defRPr/>
              </a:pPr>
              <a:t>12/30/2020</a:t>
            </a:fld>
            <a:endParaRPr lang="en-US" altLang="zh-CN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51BDC-0DD7-4994-9AD8-448881834F4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750" b="0" i="0">
                <a:solidFill>
                  <a:schemeClr val="tx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AE3A7B-DAB1-49B8-8ED5-7F3A51B227B3}" type="datetimeFigureOut">
              <a:rPr lang="en-US" altLang="zh-CN"/>
              <a:pPr>
                <a:defRPr/>
              </a:pPr>
              <a:t>12/30/2020</a:t>
            </a:fld>
            <a:endParaRPr lang="en-US" altLang="zh-CN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6CC658-52A8-4771-AA69-3B3BDF4648F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750" b="0" i="0">
                <a:solidFill>
                  <a:schemeClr val="tx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7B2F2-3E04-470E-85E7-998A2971B043}" type="datetimeFigureOut">
              <a:rPr lang="en-US" altLang="zh-CN"/>
              <a:pPr>
                <a:defRPr/>
              </a:pPr>
              <a:t>12/30/2020</a:t>
            </a:fld>
            <a:endParaRPr lang="en-US" altLang="zh-CN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9E391-745D-4B37-85C5-55BAC43E395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750" b="0" i="0">
                <a:solidFill>
                  <a:schemeClr val="tx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1240A-5420-48F5-AC26-2E9DB6A8EA75}" type="datetimeFigureOut">
              <a:rPr lang="en-US" altLang="zh-CN"/>
              <a:pPr>
                <a:defRPr/>
              </a:pPr>
              <a:t>12/30/2020</a:t>
            </a:fld>
            <a:endParaRPr lang="en-US" altLang="zh-CN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E197C-AF58-4DC9-A432-6FBF1C61165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4FAF4-DE41-4CF6-947C-49B03FA4C083}" type="datetimeFigureOut">
              <a:rPr lang="en-US" altLang="zh-CN"/>
              <a:pPr>
                <a:defRPr/>
              </a:pPr>
              <a:t>12/30/2020</a:t>
            </a:fld>
            <a:endParaRPr lang="en-US" altLang="zh-CN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0DE48-FCB0-4BFD-82E5-2EBAF23C26C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k object 16"/>
          <p:cNvSpPr>
            <a:spLocks noChangeArrowheads="1"/>
          </p:cNvSpPr>
          <p:nvPr/>
        </p:nvSpPr>
        <p:spPr bwMode="auto">
          <a:xfrm>
            <a:off x="150813" y="187325"/>
            <a:ext cx="8828087" cy="6481763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zh-CN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1027" name="Holder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28688" y="419100"/>
            <a:ext cx="728662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zh-CN" smtClean="0"/>
          </a:p>
        </p:txBody>
      </p:sp>
      <p:sp>
        <p:nvSpPr>
          <p:cNvPr id="1028" name="Holder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96863" y="1827213"/>
            <a:ext cx="8550275" cy="435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zh-CN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325" y="6378575"/>
            <a:ext cx="2927350" cy="3429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>
                <a:solidFill>
                  <a:srgbClr val="898989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8575"/>
            <a:ext cx="2103438" cy="3429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mtClean="0">
                <a:solidFill>
                  <a:srgbClr val="898989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E3EE8A8E-82D8-4411-BA62-51BF7FD9F1D5}" type="datetimeFigureOut">
              <a:rPr lang="en-US" altLang="zh-CN"/>
              <a:pPr>
                <a:defRPr/>
              </a:pPr>
              <a:t>12/30/2020</a:t>
            </a:fld>
            <a:endParaRPr lang="en-US" altLang="zh-CN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363" y="6378575"/>
            <a:ext cx="2103437" cy="3429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>
                <a:solidFill>
                  <a:srgbClr val="898989"/>
                </a:solidFill>
                <a:latin typeface="Calibri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25883C0C-E9D6-4115-B8F6-0CF2DA0160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1" r:id="rId2"/>
    <p:sldLayoutId id="2147483658" r:id="rId3"/>
    <p:sldLayoutId id="2147483659" r:id="rId4"/>
    <p:sldLayoutId id="2147483660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jinshuju.net/f/IIvBFh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/>
          <p:cNvSpPr>
            <a:spLocks noChangeArrowheads="1"/>
          </p:cNvSpPr>
          <p:nvPr/>
        </p:nvSpPr>
        <p:spPr bwMode="auto">
          <a:xfrm>
            <a:off x="26988" y="69850"/>
            <a:ext cx="9101137" cy="67818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zh-CN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3075" name="object 3"/>
          <p:cNvSpPr>
            <a:spLocks noGrp="1" noChangeArrowheads="1"/>
          </p:cNvSpPr>
          <p:nvPr>
            <p:ph type="title"/>
          </p:nvPr>
        </p:nvSpPr>
        <p:spPr>
          <a:xfrm>
            <a:off x="1447800" y="490538"/>
            <a:ext cx="5791200" cy="1276350"/>
          </a:xfrm>
        </p:spPr>
        <p:txBody>
          <a:bodyPr tIns="6350"/>
          <a:lstStyle/>
          <a:p>
            <a:pPr marL="12700" indent="504825" eaLnBrk="1" hangingPunct="1">
              <a:lnSpc>
                <a:spcPct val="102000"/>
              </a:lnSpc>
              <a:spcBef>
                <a:spcPts val="50"/>
              </a:spcBef>
              <a:tabLst>
                <a:tab pos="2308225" algn="l"/>
                <a:tab pos="4535488" algn="l"/>
              </a:tabLst>
            </a:pPr>
            <a:r>
              <a:rPr lang="zh-CN" sz="2700" smtClean="0">
                <a:latin typeface="Arial" pitchFamily="34" charset="0"/>
                <a:ea typeface="宋体" pitchFamily="2" charset="-122"/>
                <a:cs typeface="Arial" pitchFamily="34" charset="0"/>
              </a:rPr>
              <a:t>Asia Oceania Federation</a:t>
            </a:r>
            <a:r>
              <a:rPr lang="zh-CN" sz="2700" smtClean="0">
                <a:latin typeface="Times New Roman" pitchFamily="18" charset="0"/>
                <a:ea typeface="宋体" pitchFamily="2" charset="-122"/>
                <a:cs typeface="Arial" pitchFamily="34" charset="0"/>
              </a:rPr>
              <a:t>	</a:t>
            </a:r>
            <a:r>
              <a:rPr lang="zh-CN" sz="2700" smtClean="0">
                <a:latin typeface="Arial" pitchFamily="34" charset="0"/>
                <a:ea typeface="宋体" pitchFamily="2" charset="-122"/>
                <a:cs typeface="Arial" pitchFamily="34" charset="0"/>
              </a:rPr>
              <a:t>of  </a:t>
            </a:r>
            <a:r>
              <a:rPr lang="en-US" altLang="zh-CN" sz="2700" smtClean="0">
                <a:latin typeface="Arial" pitchFamily="34" charset="0"/>
                <a:ea typeface="宋体" pitchFamily="2" charset="-122"/>
                <a:cs typeface="Arial" pitchFamily="34" charset="0"/>
              </a:rPr>
              <a:t>    </a:t>
            </a:r>
            <a:r>
              <a:rPr lang="zh-CN" sz="2700" smtClean="0">
                <a:latin typeface="Arial" pitchFamily="34" charset="0"/>
                <a:ea typeface="宋体" pitchFamily="2" charset="-122"/>
                <a:cs typeface="Arial" pitchFamily="34" charset="0"/>
              </a:rPr>
              <a:t>Organizations</a:t>
            </a:r>
            <a:r>
              <a:rPr lang="zh-CN" sz="2700" smtClean="0">
                <a:latin typeface="Times New Roman" pitchFamily="18" charset="0"/>
                <a:ea typeface="宋体" pitchFamily="2" charset="-122"/>
                <a:cs typeface="Arial" pitchFamily="34" charset="0"/>
              </a:rPr>
              <a:t>	</a:t>
            </a:r>
            <a:r>
              <a:rPr lang="zh-CN" sz="2700" smtClean="0">
                <a:latin typeface="Arial" pitchFamily="34" charset="0"/>
                <a:ea typeface="宋体" pitchFamily="2" charset="-122"/>
                <a:cs typeface="Arial" pitchFamily="34" charset="0"/>
              </a:rPr>
              <a:t>for Medical Physics</a:t>
            </a:r>
          </a:p>
        </p:txBody>
      </p:sp>
      <p:sp>
        <p:nvSpPr>
          <p:cNvPr id="3076" name="object 4"/>
          <p:cNvSpPr>
            <a:spLocks noChangeArrowheads="1"/>
          </p:cNvSpPr>
          <p:nvPr/>
        </p:nvSpPr>
        <p:spPr bwMode="auto">
          <a:xfrm>
            <a:off x="228600" y="304800"/>
            <a:ext cx="1084263" cy="10842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zh-CN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3077" name="object 5"/>
          <p:cNvSpPr txBox="1">
            <a:spLocks noChangeArrowheads="1"/>
          </p:cNvSpPr>
          <p:nvPr/>
        </p:nvSpPr>
        <p:spPr bwMode="auto">
          <a:xfrm>
            <a:off x="304800" y="1447800"/>
            <a:ext cx="8093075" cy="17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algn="ctr">
              <a:lnSpc>
                <a:spcPct val="150000"/>
              </a:lnSpc>
              <a:spcBef>
                <a:spcPts val="100"/>
              </a:spcBef>
            </a:pPr>
            <a:r>
              <a:rPr lang="zh-CN">
                <a:latin typeface="Lucida Handwriting" pitchFamily="66" charset="0"/>
                <a:ea typeface="宋体" pitchFamily="2" charset="-122"/>
              </a:rPr>
              <a:t>Invites you to Celebrate</a:t>
            </a:r>
          </a:p>
          <a:p>
            <a:pPr algn="ctr">
              <a:lnSpc>
                <a:spcPct val="150000"/>
              </a:lnSpc>
            </a:pPr>
            <a:r>
              <a:rPr lang="en-US" altLang="zh-CN" sz="3600">
                <a:solidFill>
                  <a:srgbClr val="FFFFFF"/>
                </a:solidFill>
                <a:ea typeface="宋体" pitchFamily="2" charset="-122"/>
              </a:rPr>
              <a:t>20</a:t>
            </a:r>
            <a:r>
              <a:rPr lang="en-US" altLang="zh-CN" sz="3600" baseline="30000">
                <a:solidFill>
                  <a:srgbClr val="FFFFFF"/>
                </a:solidFill>
                <a:ea typeface="宋体" pitchFamily="2" charset="-122"/>
              </a:rPr>
              <a:t>th</a:t>
            </a:r>
            <a:r>
              <a:rPr lang="en-US" altLang="zh-CN" sz="3600">
                <a:solidFill>
                  <a:srgbClr val="FFFFFF"/>
                </a:solidFill>
                <a:ea typeface="宋体" pitchFamily="2" charset="-122"/>
              </a:rPr>
              <a:t> Anniversary of AFOMP </a:t>
            </a:r>
            <a:endParaRPr lang="zh-CN" sz="3600">
              <a:ea typeface="宋体" pitchFamily="2" charset="-122"/>
            </a:endParaRPr>
          </a:p>
          <a:p>
            <a:pPr algn="ctr">
              <a:lnSpc>
                <a:spcPct val="150000"/>
              </a:lnSpc>
              <a:spcBef>
                <a:spcPts val="50"/>
              </a:spcBef>
            </a:pPr>
            <a:r>
              <a:rPr lang="en-US" altLang="zh-CN" sz="2400">
                <a:solidFill>
                  <a:srgbClr val="FFFFFF"/>
                </a:solidFill>
                <a:ea typeface="宋体" pitchFamily="2" charset="-122"/>
              </a:rPr>
              <a:t>Monthly Webinars</a:t>
            </a:r>
            <a:endParaRPr lang="zh-CN" sz="2400">
              <a:ea typeface="宋体" pitchFamily="2" charset="-122"/>
            </a:endParaRPr>
          </a:p>
        </p:txBody>
      </p:sp>
      <p:sp>
        <p:nvSpPr>
          <p:cNvPr id="3078" name="object 6"/>
          <p:cNvSpPr>
            <a:spLocks noChangeArrowheads="1"/>
          </p:cNvSpPr>
          <p:nvPr/>
        </p:nvSpPr>
        <p:spPr bwMode="auto">
          <a:xfrm>
            <a:off x="381000" y="2590800"/>
            <a:ext cx="1752600" cy="66675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zh-CN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3079" name="object 7"/>
          <p:cNvSpPr txBox="1">
            <a:spLocks noChangeArrowheads="1"/>
          </p:cNvSpPr>
          <p:nvPr/>
        </p:nvSpPr>
        <p:spPr bwMode="auto">
          <a:xfrm>
            <a:off x="2563813" y="3400425"/>
            <a:ext cx="426561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5875" rIns="0" bIns="0">
            <a:spAutoFit/>
          </a:bodyPr>
          <a:lstStyle/>
          <a:p>
            <a:pPr marL="12700">
              <a:spcBef>
                <a:spcPts val="125"/>
              </a:spcBef>
            </a:pPr>
            <a:r>
              <a:rPr lang="zh-CN" sz="2000" b="1">
                <a:solidFill>
                  <a:srgbClr val="FFFFFF"/>
                </a:solidFill>
                <a:latin typeface="American Typewriter" charset="0"/>
                <a:ea typeface="宋体" pitchFamily="2" charset="-122"/>
              </a:rPr>
              <a:t>(Time : 07:00-08:00 AM GMT</a:t>
            </a:r>
            <a:r>
              <a:rPr lang="zh-CN" sz="2000">
                <a:solidFill>
                  <a:srgbClr val="FFFFFF"/>
                </a:solidFill>
                <a:latin typeface="Abadi MT Condensed Extra Bold" charset="0"/>
                <a:ea typeface="宋体" pitchFamily="2" charset="-122"/>
              </a:rPr>
              <a:t>)</a:t>
            </a:r>
            <a:endParaRPr lang="zh-CN" sz="2000">
              <a:latin typeface="Abadi MT Condensed Extra Bold" charset="0"/>
              <a:ea typeface="宋体" pitchFamily="2" charset="-122"/>
            </a:endParaRPr>
          </a:p>
        </p:txBody>
      </p:sp>
      <p:sp>
        <p:nvSpPr>
          <p:cNvPr id="3080" name="object 13"/>
          <p:cNvSpPr txBox="1">
            <a:spLocks noChangeArrowheads="1"/>
          </p:cNvSpPr>
          <p:nvPr/>
        </p:nvSpPr>
        <p:spPr bwMode="auto">
          <a:xfrm>
            <a:off x="457200" y="3886200"/>
            <a:ext cx="7940675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9530" rIns="0" bIns="0">
            <a:spAutoFit/>
          </a:bodyPr>
          <a:lstStyle/>
          <a:p>
            <a:pPr marL="103188">
              <a:spcBef>
                <a:spcPts val="388"/>
              </a:spcBef>
            </a:pPr>
            <a:r>
              <a:rPr lang="en-US" altLang="zh-CN" sz="2000" b="1">
                <a:solidFill>
                  <a:srgbClr val="FFFFFF"/>
                </a:solidFill>
                <a:ea typeface="宋体" pitchFamily="2" charset="-122"/>
              </a:rPr>
              <a:t>                 8th  Web-meeting</a:t>
            </a:r>
            <a:r>
              <a:rPr lang="zh-CN" sz="2000" b="1">
                <a:solidFill>
                  <a:srgbClr val="FFFFFF"/>
                </a:solidFill>
                <a:ea typeface="宋体" pitchFamily="2" charset="-122"/>
              </a:rPr>
              <a:t> : </a:t>
            </a:r>
            <a:r>
              <a:rPr lang="en-US" altLang="zh-CN" sz="2000" b="1">
                <a:solidFill>
                  <a:srgbClr val="FFFFFF"/>
                </a:solidFill>
                <a:ea typeface="宋体" pitchFamily="2" charset="-122"/>
              </a:rPr>
              <a:t>January </a:t>
            </a:r>
            <a:r>
              <a:rPr lang="en-US" altLang="zh-CN" sz="2000" b="1">
                <a:solidFill>
                  <a:schemeClr val="bg1"/>
                </a:solidFill>
                <a:ea typeface="宋体" pitchFamily="2" charset="-122"/>
              </a:rPr>
              <a:t>07</a:t>
            </a:r>
            <a:r>
              <a:rPr lang="zh-CN" sz="2000" b="1">
                <a:solidFill>
                  <a:schemeClr val="bg1"/>
                </a:solidFill>
                <a:ea typeface="宋体" pitchFamily="2" charset="-122"/>
              </a:rPr>
              <a:t>,</a:t>
            </a:r>
            <a:r>
              <a:rPr lang="en-US" altLang="zh-CN" sz="2000" b="1">
                <a:solidFill>
                  <a:schemeClr val="bg1"/>
                </a:solidFill>
                <a:ea typeface="宋体" pitchFamily="2" charset="-122"/>
              </a:rPr>
              <a:t> 2021 [Thursday]</a:t>
            </a:r>
            <a:endParaRPr lang="zh-CN" sz="2000" b="1">
              <a:solidFill>
                <a:schemeClr val="bg1"/>
              </a:solidFill>
              <a:ea typeface="宋体" pitchFamily="2" charset="-122"/>
            </a:endParaRPr>
          </a:p>
          <a:p>
            <a:pPr marL="103188">
              <a:spcBef>
                <a:spcPts val="238"/>
              </a:spcBef>
            </a:pPr>
            <a:r>
              <a:rPr lang="en-US" altLang="zh-CN" b="1">
                <a:ea typeface="宋体" pitchFamily="2" charset="-122"/>
              </a:rPr>
              <a:t>                         </a:t>
            </a:r>
            <a:endParaRPr lang="zh-CN">
              <a:ea typeface="宋体" pitchFamily="2" charset="-122"/>
            </a:endParaRPr>
          </a:p>
        </p:txBody>
      </p:sp>
      <p:pic>
        <p:nvPicPr>
          <p:cNvPr id="3081" name="图片 1"/>
          <p:cNvPicPr>
            <a:picLocks noChangeAspect="1" noChangeArrowheads="1"/>
          </p:cNvPicPr>
          <p:nvPr/>
        </p:nvPicPr>
        <p:blipFill>
          <a:blip r:embed="rId5"/>
          <a:srcRect l="6235" t="6105" r="39578" b="25946"/>
          <a:stretch>
            <a:fillRect/>
          </a:stretch>
        </p:blipFill>
        <p:spPr bwMode="auto">
          <a:xfrm>
            <a:off x="7391400" y="381000"/>
            <a:ext cx="1430338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TextBox 3"/>
          <p:cNvSpPr txBox="1">
            <a:spLocks noChangeArrowheads="1"/>
          </p:cNvSpPr>
          <p:nvPr/>
        </p:nvSpPr>
        <p:spPr bwMode="auto">
          <a:xfrm>
            <a:off x="152400" y="4419600"/>
            <a:ext cx="8763000" cy="22336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b="1" u="sng">
                <a:solidFill>
                  <a:srgbClr val="000000"/>
                </a:solidFill>
              </a:rPr>
              <a:t>Registration link</a:t>
            </a:r>
          </a:p>
          <a:p>
            <a:pPr algn="ctr"/>
            <a:r>
              <a:rPr lang="en-US" altLang="zh-CN" sz="1600">
                <a:solidFill>
                  <a:srgbClr val="000000"/>
                </a:solidFill>
              </a:rPr>
              <a:t>Register in advance for this meeting:</a:t>
            </a:r>
          </a:p>
          <a:p>
            <a:pPr algn="ctr"/>
            <a:endParaRPr lang="en-US" altLang="zh-CN" sz="1600">
              <a:solidFill>
                <a:srgbClr val="000000"/>
              </a:solidFill>
            </a:endParaRPr>
          </a:p>
          <a:p>
            <a:pPr algn="ctr"/>
            <a:r>
              <a:rPr lang="en-US" altLang="zh-CN" sz="1600" b="1">
                <a:solidFill>
                  <a:srgbClr val="000000"/>
                </a:solidFill>
              </a:rPr>
              <a:t>https://sanofi.zoom.com/meeting/register/tJArcOygrz4qH9crkFVo53I26lWj_7eOJVxQ</a:t>
            </a:r>
          </a:p>
          <a:p>
            <a:pPr algn="ctr"/>
            <a:endParaRPr lang="en-US" altLang="zh-CN" sz="1600">
              <a:solidFill>
                <a:srgbClr val="000000"/>
              </a:solidFill>
            </a:endParaRPr>
          </a:p>
          <a:p>
            <a:pPr algn="ctr"/>
            <a:r>
              <a:rPr lang="en-US" altLang="zh-CN" sz="1600">
                <a:solidFill>
                  <a:srgbClr val="000000"/>
                </a:solidFill>
              </a:rPr>
              <a:t>After registering, you will receive a confirmation email containing information about joining the meeting.</a:t>
            </a:r>
          </a:p>
          <a:p>
            <a:pPr algn="ctr">
              <a:spcBef>
                <a:spcPts val="1113"/>
              </a:spcBef>
            </a:pPr>
            <a:r>
              <a:rPr lang="en-US" altLang="zh-CN" sz="1600" b="1">
                <a:ea typeface="宋体" pitchFamily="2" charset="-122"/>
              </a:rPr>
              <a:t>Title: </a:t>
            </a:r>
            <a:r>
              <a:rPr lang="en-US" altLang="zh-CN" sz="1600" b="1">
                <a:solidFill>
                  <a:srgbClr val="C00000"/>
                </a:solidFill>
              </a:rPr>
              <a:t> Proton Therapy: Why and How?</a:t>
            </a:r>
            <a:endParaRPr lang="en-US" altLang="zh-CN" sz="1600" b="1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3083" name="图片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53200" y="2514600"/>
            <a:ext cx="2338388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2"/>
          <p:cNvSpPr>
            <a:spLocks noChangeArrowheads="1"/>
          </p:cNvSpPr>
          <p:nvPr/>
        </p:nvSpPr>
        <p:spPr bwMode="auto">
          <a:xfrm>
            <a:off x="300038" y="327025"/>
            <a:ext cx="1100137" cy="1084263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zh-CN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4099" name="object 3"/>
          <p:cNvSpPr txBox="1">
            <a:spLocks noChangeArrowheads="1"/>
          </p:cNvSpPr>
          <p:nvPr/>
        </p:nvSpPr>
        <p:spPr bwMode="auto">
          <a:xfrm>
            <a:off x="1430338" y="169863"/>
            <a:ext cx="6037262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585" rIns="0" bIns="0">
            <a:spAutoFit/>
          </a:bodyPr>
          <a:lstStyle/>
          <a:p>
            <a:pPr marL="12700" algn="ctr">
              <a:spcBef>
                <a:spcPts val="850"/>
              </a:spcBef>
            </a:pPr>
            <a:r>
              <a:rPr lang="en-US" altLang="zh-CN" sz="2800"/>
              <a:t>Asia Oceania Federation of Organizations for Medical Physics AFOMP </a:t>
            </a:r>
            <a:r>
              <a:rPr lang="en-US" altLang="zh-CN" sz="2800">
                <a:ea typeface="宋体" pitchFamily="2" charset="-122"/>
              </a:rPr>
              <a:t>20th Anniversary</a:t>
            </a:r>
            <a:endParaRPr lang="zh-CN" sz="2800">
              <a:ea typeface="宋体" pitchFamily="2" charset="-122"/>
            </a:endParaRPr>
          </a:p>
        </p:txBody>
      </p:sp>
      <p:sp>
        <p:nvSpPr>
          <p:cNvPr id="4100" name="object 6"/>
          <p:cNvSpPr>
            <a:spLocks noChangeArrowheads="1"/>
          </p:cNvSpPr>
          <p:nvPr/>
        </p:nvSpPr>
        <p:spPr bwMode="auto">
          <a:xfrm>
            <a:off x="2362200" y="1676400"/>
            <a:ext cx="4267200" cy="36195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zh-CN">
              <a:latin typeface="Calibri" pitchFamily="34" charset="0"/>
              <a:ea typeface="宋体" pitchFamily="2" charset="-122"/>
            </a:endParaRPr>
          </a:p>
        </p:txBody>
      </p:sp>
      <p:pic>
        <p:nvPicPr>
          <p:cNvPr id="4101" name="图片 5"/>
          <p:cNvPicPr>
            <a:picLocks noChangeAspect="1" noChangeArrowheads="1"/>
          </p:cNvPicPr>
          <p:nvPr/>
        </p:nvPicPr>
        <p:blipFill>
          <a:blip r:embed="rId4"/>
          <a:srcRect l="6235" t="6105" r="39578" b="25946"/>
          <a:stretch>
            <a:fillRect/>
          </a:stretch>
        </p:blipFill>
        <p:spPr bwMode="auto">
          <a:xfrm>
            <a:off x="7424738" y="365125"/>
            <a:ext cx="1430337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矩形 4"/>
          <p:cNvSpPr>
            <a:spLocks noChangeArrowheads="1"/>
          </p:cNvSpPr>
          <p:nvPr/>
        </p:nvSpPr>
        <p:spPr bwMode="auto">
          <a:xfrm>
            <a:off x="381000" y="3733800"/>
            <a:ext cx="1828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600" b="1">
                <a:latin typeface="Trebuchet MS" pitchFamily="34" charset="0"/>
                <a:ea typeface="宋体" pitchFamily="2" charset="-122"/>
              </a:rPr>
              <a:t> </a:t>
            </a:r>
            <a:r>
              <a:rPr lang="en-US" altLang="zh-CN" sz="1600" b="1"/>
              <a:t>Dr. Dayanand S Shamurailatpam</a:t>
            </a:r>
          </a:p>
        </p:txBody>
      </p:sp>
      <p:sp>
        <p:nvSpPr>
          <p:cNvPr id="4103" name="Rectangle 3"/>
          <p:cNvSpPr>
            <a:spLocks noChangeArrowheads="1"/>
          </p:cNvSpPr>
          <p:nvPr/>
        </p:nvSpPr>
        <p:spPr bwMode="auto">
          <a:xfrm>
            <a:off x="6710363" y="3733800"/>
            <a:ext cx="2433637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GB" altLang="zh-CN" sz="1600" b="1"/>
              <a:t>Dr Mohammad Amin Mosleh-Shirazi </a:t>
            </a:r>
            <a:r>
              <a:rPr lang="en-GB" altLang="zh-CN" sz="16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US" altLang="zh-CN" sz="16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104" name="object 9"/>
          <p:cNvSpPr txBox="1">
            <a:spLocks noChangeArrowheads="1"/>
          </p:cNvSpPr>
          <p:nvPr/>
        </p:nvSpPr>
        <p:spPr bwMode="auto">
          <a:xfrm>
            <a:off x="1676400" y="1524000"/>
            <a:ext cx="5943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54940" rIns="0" bIns="0">
            <a:spAutoFit/>
          </a:bodyPr>
          <a:lstStyle/>
          <a:p>
            <a:pPr algn="ctr">
              <a:lnSpc>
                <a:spcPct val="60000"/>
              </a:lnSpc>
              <a:spcBef>
                <a:spcPts val="1225"/>
              </a:spcBef>
            </a:pPr>
            <a:endParaRPr lang="en-US" altLang="zh-CN" b="1">
              <a:latin typeface="Trebuchet MS" pitchFamily="34" charset="0"/>
              <a:ea typeface="宋体" pitchFamily="2" charset="-122"/>
            </a:endParaRPr>
          </a:p>
          <a:p>
            <a:pPr algn="ctr">
              <a:lnSpc>
                <a:spcPct val="60000"/>
              </a:lnSpc>
              <a:spcBef>
                <a:spcPts val="1225"/>
              </a:spcBef>
            </a:pPr>
            <a:r>
              <a:rPr lang="en-US" altLang="zh-CN" b="1">
                <a:solidFill>
                  <a:srgbClr val="002060"/>
                </a:solidFill>
                <a:ea typeface="宋体" pitchFamily="2" charset="-122"/>
              </a:rPr>
              <a:t>Eighth  Webinar</a:t>
            </a:r>
            <a:endParaRPr lang="zh-CN" b="1">
              <a:solidFill>
                <a:srgbClr val="002060"/>
              </a:solidFill>
              <a:ea typeface="宋体" pitchFamily="2" charset="-122"/>
            </a:endParaRPr>
          </a:p>
          <a:p>
            <a:pPr algn="ctr">
              <a:lnSpc>
                <a:spcPct val="60000"/>
              </a:lnSpc>
              <a:spcBef>
                <a:spcPts val="1113"/>
              </a:spcBef>
            </a:pPr>
            <a:r>
              <a:rPr lang="en-US" altLang="zh-CN" b="1">
                <a:solidFill>
                  <a:srgbClr val="002060"/>
                </a:solidFill>
                <a:ea typeface="宋体" pitchFamily="2" charset="-122"/>
              </a:rPr>
              <a:t>January 07</a:t>
            </a:r>
            <a:r>
              <a:rPr lang="zh-CN" b="1">
                <a:solidFill>
                  <a:srgbClr val="002060"/>
                </a:solidFill>
                <a:ea typeface="宋体" pitchFamily="2" charset="-122"/>
              </a:rPr>
              <a:t>,</a:t>
            </a:r>
            <a:r>
              <a:rPr lang="en-US" altLang="zh-CN" b="1">
                <a:solidFill>
                  <a:srgbClr val="002060"/>
                </a:solidFill>
                <a:ea typeface="宋体" pitchFamily="2" charset="-122"/>
              </a:rPr>
              <a:t> </a:t>
            </a:r>
            <a:r>
              <a:rPr lang="zh-CN" b="1">
                <a:solidFill>
                  <a:srgbClr val="002060"/>
                </a:solidFill>
                <a:ea typeface="宋体" pitchFamily="2" charset="-122"/>
              </a:rPr>
              <a:t>202</a:t>
            </a:r>
            <a:r>
              <a:rPr lang="en-US" altLang="zh-CN" b="1">
                <a:solidFill>
                  <a:srgbClr val="002060"/>
                </a:solidFill>
                <a:ea typeface="宋体" pitchFamily="2" charset="-122"/>
              </a:rPr>
              <a:t>1 </a:t>
            </a:r>
          </a:p>
          <a:p>
            <a:pPr algn="ctr">
              <a:lnSpc>
                <a:spcPct val="60000"/>
              </a:lnSpc>
              <a:spcBef>
                <a:spcPts val="1113"/>
              </a:spcBef>
            </a:pPr>
            <a:r>
              <a:rPr lang="en-US" altLang="zh-CN" b="1">
                <a:solidFill>
                  <a:srgbClr val="002060"/>
                </a:solidFill>
                <a:ea typeface="宋体" pitchFamily="2" charset="-122"/>
              </a:rPr>
              <a:t>  Thursday  </a:t>
            </a:r>
            <a:r>
              <a:rPr lang="zh-CN" b="1">
                <a:solidFill>
                  <a:srgbClr val="002060"/>
                </a:solidFill>
                <a:ea typeface="宋体" pitchFamily="2" charset="-122"/>
              </a:rPr>
              <a:t>7–8 AM GMT</a:t>
            </a:r>
            <a:endParaRPr lang="en-US" altLang="zh-CN" b="1" u="sng">
              <a:solidFill>
                <a:srgbClr val="002060"/>
              </a:solidFill>
              <a:ea typeface="宋体" pitchFamily="2" charset="-122"/>
            </a:endParaRPr>
          </a:p>
          <a:p>
            <a:pPr algn="ctr">
              <a:lnSpc>
                <a:spcPct val="60000"/>
              </a:lnSpc>
              <a:spcBef>
                <a:spcPts val="1113"/>
              </a:spcBef>
            </a:pPr>
            <a:r>
              <a:rPr lang="zh-CN" sz="1400" b="1" u="sng">
                <a:ea typeface="宋体" pitchFamily="2" charset="-122"/>
              </a:rPr>
              <a:t>Presentation title</a:t>
            </a:r>
            <a:endParaRPr lang="en-IN" altLang="zh-CN" sz="1400" b="1" u="sng">
              <a:ea typeface="宋体" pitchFamily="2" charset="-122"/>
            </a:endParaRPr>
          </a:p>
          <a:p>
            <a:pPr algn="ctr">
              <a:lnSpc>
                <a:spcPct val="60000"/>
              </a:lnSpc>
              <a:spcBef>
                <a:spcPts val="1113"/>
              </a:spcBef>
            </a:pPr>
            <a:endParaRPr lang="en-US" altLang="zh-CN" sz="1400" b="1" u="sng">
              <a:ea typeface="宋体" pitchFamily="2" charset="-122"/>
            </a:endParaRPr>
          </a:p>
          <a:p>
            <a:pPr algn="ctr">
              <a:lnSpc>
                <a:spcPct val="60000"/>
              </a:lnSpc>
              <a:spcBef>
                <a:spcPts val="1113"/>
              </a:spcBef>
            </a:pPr>
            <a:r>
              <a:rPr lang="en-US" altLang="zh-CN" b="1">
                <a:solidFill>
                  <a:srgbClr val="C00000"/>
                </a:solidFill>
              </a:rPr>
              <a:t>Proton Therapy: Why and How?</a:t>
            </a:r>
            <a:endParaRPr lang="en-US" altLang="zh-CN" b="1">
              <a:solidFill>
                <a:srgbClr val="C00000"/>
              </a:solidFill>
              <a:latin typeface="Calibri" pitchFamily="34" charset="0"/>
            </a:endParaRPr>
          </a:p>
          <a:p>
            <a:pPr algn="ctr">
              <a:spcBef>
                <a:spcPts val="1113"/>
              </a:spcBef>
            </a:pPr>
            <a:r>
              <a:rPr lang="en-US" altLang="zh-CN" b="1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altLang="zh-CN" sz="1400" b="1" u="sng">
                <a:latin typeface="Trebuchet MS" pitchFamily="34" charset="0"/>
                <a:ea typeface="宋体" pitchFamily="2" charset="-122"/>
              </a:rPr>
              <a:t>Speaker </a:t>
            </a:r>
            <a:r>
              <a:rPr lang="zh-CN" sz="1400" b="1" u="sng">
                <a:latin typeface="Trebuchet MS" pitchFamily="34" charset="0"/>
                <a:ea typeface="宋体" pitchFamily="2" charset="-122"/>
              </a:rPr>
              <a:t>:</a:t>
            </a:r>
            <a:endParaRPr lang="en-US" altLang="zh-CN" sz="1400" b="1">
              <a:latin typeface="Trebuchet MS" pitchFamily="34" charset="0"/>
              <a:ea typeface="宋体" pitchFamily="2" charset="-122"/>
            </a:endParaRPr>
          </a:p>
          <a:p>
            <a:pPr algn="ctr">
              <a:spcBef>
                <a:spcPts val="1113"/>
              </a:spcBef>
            </a:pPr>
            <a:r>
              <a:rPr lang="en-US" altLang="zh-CN" b="1">
                <a:solidFill>
                  <a:srgbClr val="C00000"/>
                </a:solidFill>
              </a:rPr>
              <a:t> Dr. D.S Shamurailatpam</a:t>
            </a:r>
          </a:p>
          <a:p>
            <a:pPr algn="ctr">
              <a:spcBef>
                <a:spcPts val="1275"/>
              </a:spcBef>
            </a:pPr>
            <a:r>
              <a:rPr lang="en-US" altLang="zh-CN" sz="1400" b="1">
                <a:latin typeface="Trebuchet MS" pitchFamily="34" charset="0"/>
                <a:ea typeface="宋体" pitchFamily="2" charset="-122"/>
              </a:rPr>
              <a:t> </a:t>
            </a:r>
            <a:r>
              <a:rPr lang="zh-CN" sz="1400" b="1" u="sng">
                <a:latin typeface="Trebuchet MS" pitchFamily="34" charset="0"/>
                <a:ea typeface="宋体" pitchFamily="2" charset="-122"/>
              </a:rPr>
              <a:t>Moderator:</a:t>
            </a:r>
            <a:endParaRPr lang="en-US" altLang="zh-CN" sz="1400" b="1" u="sng">
              <a:latin typeface="Trebuchet MS" pitchFamily="34" charset="0"/>
              <a:ea typeface="宋体" pitchFamily="2" charset="-122"/>
            </a:endParaRPr>
          </a:p>
          <a:p>
            <a:pPr algn="ctr"/>
            <a:r>
              <a:rPr lang="en-GB" altLang="zh-CN" b="1"/>
              <a:t>                   </a:t>
            </a:r>
            <a:r>
              <a:rPr lang="en-GB" altLang="zh-CN" b="1">
                <a:solidFill>
                  <a:srgbClr val="C00000"/>
                </a:solidFill>
              </a:rPr>
              <a:t>Dr M. A Mosleh-Shirazi</a:t>
            </a:r>
            <a:endParaRPr lang="en-US" altLang="zh-CN" b="1">
              <a:solidFill>
                <a:srgbClr val="C00000"/>
              </a:solidFill>
            </a:endParaRPr>
          </a:p>
          <a:p>
            <a:pPr algn="ctr"/>
            <a:endParaRPr lang="en-US" altLang="zh-CN" sz="1600" b="1">
              <a:solidFill>
                <a:srgbClr val="C00000"/>
              </a:solidFill>
              <a:latin typeface="Trebuchet MS" pitchFamily="34" charset="0"/>
              <a:ea typeface="宋体" pitchFamily="2" charset="-122"/>
            </a:endParaRPr>
          </a:p>
          <a:p>
            <a:pPr algn="ctr">
              <a:spcBef>
                <a:spcPts val="1275"/>
              </a:spcBef>
            </a:pPr>
            <a:endParaRPr lang="zh-CN">
              <a:latin typeface="Trebuchet MS" pitchFamily="34" charset="0"/>
              <a:ea typeface="宋体" pitchFamily="2" charset="-122"/>
            </a:endParaRPr>
          </a:p>
        </p:txBody>
      </p:sp>
      <p:pic>
        <p:nvPicPr>
          <p:cNvPr id="4105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1905000"/>
            <a:ext cx="1524000" cy="185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10400" y="1981200"/>
            <a:ext cx="1719263" cy="177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2"/>
          <p:cNvSpPr>
            <a:spLocks noChangeArrowheads="1"/>
          </p:cNvSpPr>
          <p:nvPr/>
        </p:nvSpPr>
        <p:spPr bwMode="auto">
          <a:xfrm>
            <a:off x="300038" y="327025"/>
            <a:ext cx="1100137" cy="1084263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zh-CN"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5123" name="object 3"/>
          <p:cNvSpPr txBox="1">
            <a:spLocks noChangeArrowheads="1"/>
          </p:cNvSpPr>
          <p:nvPr/>
        </p:nvSpPr>
        <p:spPr bwMode="auto">
          <a:xfrm>
            <a:off x="1430338" y="169863"/>
            <a:ext cx="58420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585" rIns="0" bIns="0">
            <a:spAutoFit/>
          </a:bodyPr>
          <a:lstStyle/>
          <a:p>
            <a:pPr marL="12700" algn="ctr">
              <a:spcBef>
                <a:spcPts val="850"/>
              </a:spcBef>
            </a:pPr>
            <a:r>
              <a:rPr lang="en-US" altLang="zh-CN" sz="2800"/>
              <a:t>Asia Oceania Federation of Organizations for Medical Physics- AFOMP </a:t>
            </a:r>
            <a:r>
              <a:rPr lang="en-US" altLang="zh-CN" sz="2800">
                <a:ea typeface="宋体" pitchFamily="2" charset="-122"/>
              </a:rPr>
              <a:t>20th Anniversary</a:t>
            </a:r>
            <a:endParaRPr lang="zh-CN" sz="2800">
              <a:ea typeface="宋体" pitchFamily="2" charset="-122"/>
            </a:endParaRPr>
          </a:p>
        </p:txBody>
      </p:sp>
      <p:pic>
        <p:nvPicPr>
          <p:cNvPr id="5124" name="图片 5"/>
          <p:cNvPicPr>
            <a:picLocks noChangeAspect="1" noChangeArrowheads="1"/>
          </p:cNvPicPr>
          <p:nvPr/>
        </p:nvPicPr>
        <p:blipFill>
          <a:blip r:embed="rId3"/>
          <a:srcRect l="6235" t="6105" r="39578" b="25946"/>
          <a:stretch>
            <a:fillRect/>
          </a:stretch>
        </p:blipFill>
        <p:spPr bwMode="auto">
          <a:xfrm>
            <a:off x="7424738" y="365125"/>
            <a:ext cx="1430337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25" name="表格 5124"/>
          <p:cNvGraphicFramePr/>
          <p:nvPr/>
        </p:nvGraphicFramePr>
        <p:xfrm>
          <a:off x="457200" y="2895600"/>
          <a:ext cx="8153400" cy="3335338"/>
        </p:xfrm>
        <a:graphic>
          <a:graphicData uri="http://schemas.openxmlformats.org/drawingml/2006/table">
            <a:tbl>
              <a:tblPr/>
              <a:tblGrid>
                <a:gridCol w="403225"/>
                <a:gridCol w="1338263"/>
                <a:gridCol w="1687512"/>
                <a:gridCol w="3200400"/>
                <a:gridCol w="1524000"/>
              </a:tblGrid>
              <a:tr h="46196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07000"/>
                        </a:lnSpc>
                        <a:buNone/>
                      </a:pPr>
                      <a:r>
                        <a:rPr lang="en-US" altLang="zh-CN" sz="1200" b="1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zh-CN" altLang="en-US" sz="1200" b="1" dirty="0">
                        <a:solidFill>
                          <a:srgbClr val="FFFFFF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07000"/>
                        </a:lnSpc>
                        <a:buNone/>
                      </a:pPr>
                      <a:r>
                        <a:rPr lang="en-US" altLang="zh-CN" sz="1200" b="1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Date of Webinar </a:t>
                      </a:r>
                      <a:endParaRPr lang="zh-CN" altLang="en-US" sz="1200" b="1" dirty="0">
                        <a:solidFill>
                          <a:srgbClr val="FFFFFF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07000"/>
                        </a:lnSpc>
                        <a:buNone/>
                      </a:pPr>
                      <a:r>
                        <a:rPr lang="en-US" altLang="zh-CN" sz="1200" b="1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Speakers</a:t>
                      </a:r>
                      <a:endParaRPr lang="zh-CN" altLang="en-US" sz="1200" b="1" dirty="0">
                        <a:solidFill>
                          <a:srgbClr val="FFFFFF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07000"/>
                        </a:lnSpc>
                        <a:buNone/>
                      </a:pPr>
                      <a:r>
                        <a:rPr lang="en-US" altLang="zh-CN" sz="1200" b="1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Topics</a:t>
                      </a:r>
                      <a:endParaRPr lang="zh-CN" altLang="en-US" sz="1200" b="1" dirty="0">
                        <a:solidFill>
                          <a:srgbClr val="FFFFFF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07000"/>
                        </a:lnSpc>
                        <a:buNone/>
                      </a:pPr>
                      <a:r>
                        <a:rPr lang="en-US" altLang="zh-CN" sz="1200" b="1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Moderators</a:t>
                      </a:r>
                      <a:endParaRPr lang="zh-CN" altLang="en-US" sz="1200" b="1" dirty="0">
                        <a:solidFill>
                          <a:srgbClr val="FFFFFF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2863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07000"/>
                        </a:lnSpc>
                        <a:buNone/>
                      </a:pPr>
                      <a:r>
                        <a:rPr lang="en-US" altLang="zh-CN" sz="1200" b="1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01</a:t>
                      </a:r>
                      <a:endParaRPr lang="zh-CN" altLang="en-US" sz="1200" b="1" dirty="0">
                        <a:solidFill>
                          <a:srgbClr val="FFFFFF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07000"/>
                        </a:lnSpc>
                        <a:buNone/>
                      </a:pP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11 February 2021</a:t>
                      </a:r>
                      <a:endParaRPr lang="zh-CN" altLang="en-US" sz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Dr. Eva Bezak</a:t>
                      </a:r>
                      <a:endParaRPr lang="zh-CN" altLang="en-US" sz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An overview of targeted beta and alpha therapies</a:t>
                      </a:r>
                      <a:endParaRPr lang="zh-CN" altLang="en-US" sz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Dr. Hajime Monzen</a:t>
                      </a:r>
                      <a:endParaRPr lang="zh-CN" altLang="en-US" sz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</a:tr>
              <a:tr h="6937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07000"/>
                        </a:lnSpc>
                        <a:buNone/>
                      </a:pPr>
                      <a:r>
                        <a:rPr lang="en-US" altLang="zh-CN" sz="1200" b="1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02</a:t>
                      </a:r>
                      <a:endParaRPr lang="zh-CN" altLang="en-US" sz="1200" b="1" dirty="0">
                        <a:solidFill>
                          <a:srgbClr val="FFFFFF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07000"/>
                        </a:lnSpc>
                        <a:buNone/>
                      </a:pP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04 March 2021</a:t>
                      </a:r>
                      <a:endParaRPr lang="zh-CN" altLang="en-US" sz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Dr. Chen Shou Chui</a:t>
                      </a:r>
                      <a:endParaRPr lang="zh-CN" altLang="en-US" sz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07000"/>
                        </a:lnSpc>
                        <a:buNone/>
                      </a:pP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IAEA TRS-398 "Absorbed Dose Determination in External Beam Radiotherapy"</a:t>
                      </a:r>
                      <a:endParaRPr lang="zh-CN" altLang="en-US" sz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DR. V. Subramani</a:t>
                      </a:r>
                      <a:endParaRPr lang="zh-CN" altLang="en-US" sz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</a:tr>
              <a:tr h="601662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07000"/>
                        </a:lnSpc>
                        <a:buNone/>
                      </a:pPr>
                      <a:r>
                        <a:rPr lang="en-US" altLang="zh-CN" sz="1200" b="1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03 </a:t>
                      </a:r>
                      <a:endParaRPr lang="zh-CN" altLang="en-US" sz="1200" b="1" dirty="0">
                        <a:solidFill>
                          <a:srgbClr val="FFFFFF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07000"/>
                        </a:lnSpc>
                        <a:buNone/>
                      </a:pP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01 April 2021</a:t>
                      </a:r>
                      <a:endParaRPr lang="zh-CN" altLang="en-US" sz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07000"/>
                        </a:lnSpc>
                        <a:buNone/>
                      </a:pP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 Dr. Hossein Mozdarani </a:t>
                      </a:r>
                    </a:p>
                    <a:p>
                      <a:pPr lvl="0" algn="ctr" eaLnBrk="1" hangingPunct="1">
                        <a:lnSpc>
                          <a:spcPct val="107000"/>
                        </a:lnSpc>
                        <a:buNone/>
                      </a:pPr>
                      <a:endParaRPr lang="zh-CN" altLang="en-US" sz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07000"/>
                        </a:lnSpc>
                        <a:buNone/>
                      </a:pP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Biological paradigms affecting radiotherapy outcome.</a:t>
                      </a:r>
                      <a:endParaRPr lang="zh-CN" altLang="en-US" sz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07000"/>
                        </a:lnSpc>
                        <a:buNone/>
                      </a:pP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 Dr Md Akhtaruzzaman </a:t>
                      </a:r>
                    </a:p>
                    <a:p>
                      <a:pPr lvl="0" algn="ctr" eaLnBrk="1" hangingPunct="1">
                        <a:lnSpc>
                          <a:spcPct val="107000"/>
                        </a:lnSpc>
                        <a:buNone/>
                      </a:pPr>
                      <a:endParaRPr lang="zh-CN" altLang="en-US" sz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</a:tr>
              <a:tr h="5873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07000"/>
                        </a:lnSpc>
                        <a:buNone/>
                      </a:pPr>
                      <a:r>
                        <a:rPr lang="en-US" altLang="zh-CN" sz="1200" b="1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04</a:t>
                      </a:r>
                      <a:endParaRPr lang="zh-CN" altLang="en-US" sz="1200" b="1" dirty="0">
                        <a:solidFill>
                          <a:srgbClr val="FFFFFF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07000"/>
                        </a:lnSpc>
                        <a:buNone/>
                      </a:pP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06 May 2021</a:t>
                      </a:r>
                      <a:endParaRPr lang="zh-CN" altLang="en-US" sz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Prof. Hyun-Tai Chung</a:t>
                      </a:r>
                      <a:endParaRPr lang="zh-CN" altLang="en-US" sz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Basic principles, dose planning, advantages  and quality assurance of a Gamma Knife radiosurgery</a:t>
                      </a:r>
                      <a:endParaRPr lang="zh-CN" altLang="en-US" sz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07000"/>
                        </a:lnSpc>
                        <a:buNone/>
                      </a:pP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Dr. Supriyanto Ardjo Pawiro</a:t>
                      </a:r>
                    </a:p>
                    <a:p>
                      <a:pPr lvl="0" algn="ctr" eaLnBrk="1" hangingPunct="1">
                        <a:lnSpc>
                          <a:spcPct val="107000"/>
                        </a:lnSpc>
                        <a:buNone/>
                      </a:pPr>
                      <a:endParaRPr lang="zh-CN" altLang="en-US" sz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</a:tr>
              <a:tr h="46196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07000"/>
                        </a:lnSpc>
                        <a:buNone/>
                      </a:pPr>
                      <a:r>
                        <a:rPr lang="en-US" altLang="zh-CN" sz="1200" b="1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</a:rPr>
                        <a:t>05</a:t>
                      </a:r>
                      <a:endParaRPr lang="zh-CN" altLang="en-US" sz="1200" b="1" dirty="0">
                        <a:solidFill>
                          <a:srgbClr val="FFFFFF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07000"/>
                        </a:lnSpc>
                        <a:buNone/>
                      </a:pP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03 June 2021</a:t>
                      </a:r>
                      <a:endParaRPr lang="zh-CN" altLang="en-US" sz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Dr. Yibao Zhang </a:t>
                      </a:r>
                      <a:endParaRPr lang="zh-CN" altLang="en-US" sz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07000"/>
                        </a:lnSpc>
                        <a:buNone/>
                      </a:pP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Knowledge-based planning: research and practice for cancer treatment</a:t>
                      </a:r>
                      <a:endParaRPr lang="zh-CN" altLang="en-US" sz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07000"/>
                        </a:lnSpc>
                        <a:buNone/>
                      </a:pP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Dr Jeannie Hsiu Ding Wong</a:t>
                      </a:r>
                      <a:endParaRPr lang="zh-CN" altLang="en-US" sz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</a:tr>
            </a:tbl>
          </a:graphicData>
        </a:graphic>
      </p:graphicFrame>
      <p:sp>
        <p:nvSpPr>
          <p:cNvPr id="5169" name="TextBox 3"/>
          <p:cNvSpPr txBox="1">
            <a:spLocks noChangeArrowheads="1"/>
          </p:cNvSpPr>
          <p:nvPr/>
        </p:nvSpPr>
        <p:spPr bwMode="auto">
          <a:xfrm>
            <a:off x="609600" y="1981200"/>
            <a:ext cx="7529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1400" b="1"/>
              <a:t>AFOMP Monthly Webinar Series 2020 </a:t>
            </a:r>
          </a:p>
          <a:p>
            <a:pPr algn="ctr"/>
            <a:r>
              <a:rPr lang="en-US" altLang="zh-CN" sz="1400">
                <a:solidFill>
                  <a:srgbClr val="404040"/>
                </a:solidFill>
              </a:rPr>
              <a:t>(Every first Thursday of the month, 07.00 – 08.00 AM GMT)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矩形 2"/>
          <p:cNvSpPr>
            <a:spLocks noChangeArrowheads="1"/>
          </p:cNvSpPr>
          <p:nvPr/>
        </p:nvSpPr>
        <p:spPr bwMode="auto">
          <a:xfrm>
            <a:off x="685800" y="304800"/>
            <a:ext cx="7620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>
                <a:solidFill>
                  <a:srgbClr val="000000"/>
                </a:solidFill>
              </a:rPr>
              <a:t>Continuous Professional Development (CPD) </a:t>
            </a:r>
            <a:r>
              <a:rPr lang="en-US" altLang="zh-CN" sz="3200" b="1"/>
              <a:t>of Asia Oceania Federation of Organizations for Medical Physics (AFOMP) Monthly Webinar</a:t>
            </a:r>
            <a:endParaRPr lang="zh-CN" altLang="en-US"/>
          </a:p>
        </p:txBody>
      </p:sp>
      <p:pic>
        <p:nvPicPr>
          <p:cNvPr id="6147" name="图片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2362200"/>
            <a:ext cx="2338388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矩形 4"/>
          <p:cNvSpPr>
            <a:spLocks noChangeArrowheads="1"/>
          </p:cNvSpPr>
          <p:nvPr/>
        </p:nvSpPr>
        <p:spPr bwMode="auto">
          <a:xfrm>
            <a:off x="495300" y="3205163"/>
            <a:ext cx="8229600" cy="35385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/>
              <a:t>Endorsed by Australasian College of Physical Scientists &amp; Engineers in Medicine (ACPSEM)</a:t>
            </a:r>
          </a:p>
          <a:p>
            <a:r>
              <a:rPr lang="en-US" altLang="zh-CN" sz="2800" b="1"/>
              <a:t>Two points per webinar</a:t>
            </a:r>
          </a:p>
          <a:p>
            <a:r>
              <a:rPr lang="en-US" altLang="zh-CN" sz="2800" b="1"/>
              <a:t>Registration link:</a:t>
            </a:r>
          </a:p>
          <a:p>
            <a:r>
              <a:rPr lang="en-US" altLang="zh-CN" sz="2800">
                <a:hlinkClick r:id="rId3"/>
              </a:rPr>
              <a:t>https://jinshuju.net/f/IIvBFh</a:t>
            </a:r>
            <a:endParaRPr lang="en-US" altLang="zh-CN" sz="2800"/>
          </a:p>
          <a:p>
            <a:endParaRPr lang="en-US" altLang="zh-CN" sz="2800"/>
          </a:p>
          <a:p>
            <a:r>
              <a:rPr lang="en-US" altLang="zh-CN" sz="2800"/>
              <a:t>Finish within two hours after the webinar, no spreading please.</a:t>
            </a:r>
            <a:endParaRPr lang="zh-CN" altLang="en-US"/>
          </a:p>
        </p:txBody>
      </p:sp>
      <p:sp>
        <p:nvSpPr>
          <p:cNvPr id="6149" name="object 2"/>
          <p:cNvSpPr>
            <a:spLocks noChangeArrowheads="1"/>
          </p:cNvSpPr>
          <p:nvPr/>
        </p:nvSpPr>
        <p:spPr bwMode="auto">
          <a:xfrm>
            <a:off x="0" y="0"/>
            <a:ext cx="990600" cy="9144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zh-CN">
              <a:latin typeface="Calibri" pitchFamily="34" charset="0"/>
              <a:ea typeface="宋体" pitchFamily="2" charset="-122"/>
            </a:endParaRPr>
          </a:p>
        </p:txBody>
      </p:sp>
      <p:pic>
        <p:nvPicPr>
          <p:cNvPr id="6150" name="图片 5"/>
          <p:cNvPicPr>
            <a:picLocks noChangeAspect="1" noChangeArrowheads="1"/>
          </p:cNvPicPr>
          <p:nvPr/>
        </p:nvPicPr>
        <p:blipFill>
          <a:blip r:embed="rId5"/>
          <a:srcRect l="6235" t="6105" r="39578" b="25946"/>
          <a:stretch>
            <a:fillRect/>
          </a:stretch>
        </p:blipFill>
        <p:spPr bwMode="auto">
          <a:xfrm>
            <a:off x="7840663" y="80963"/>
            <a:ext cx="11874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315</Words>
  <Application>Microsoft Macintosh PowerPoint</Application>
  <PresentationFormat>On-screen Show (4:3)</PresentationFormat>
  <Paragraphs>68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MS PGothic</vt:lpstr>
      <vt:lpstr>Calibri</vt:lpstr>
      <vt:lpstr>宋体</vt:lpstr>
      <vt:lpstr>Times New Roman</vt:lpstr>
      <vt:lpstr>Lucida Handwriting</vt:lpstr>
      <vt:lpstr>American Typewriter</vt:lpstr>
      <vt:lpstr>Abadi MT Condensed Extra Bold</vt:lpstr>
      <vt:lpstr>Trebuchet MS</vt:lpstr>
      <vt:lpstr>Office Theme</vt:lpstr>
      <vt:lpstr>Asia Oceania Federation of      Organizations for Medical Physics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Asia Oceania Federation of  Organizations for Medical Physics</dc:title>
  <dc:creator>Arun Chougule</dc:creator>
  <cp:lastModifiedBy>Se.Srikanth</cp:lastModifiedBy>
  <cp:revision>68</cp:revision>
  <dcterms:created xsi:type="dcterms:W3CDTF">2020-04-23T20:07:15Z</dcterms:created>
  <dcterms:modified xsi:type="dcterms:W3CDTF">2020-12-29T23:48:14Z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2020-05-02T00:00:00Z</vt:filetime>
  </property>
  <property fmtid="{D5CDD505-2E9C-101B-9397-08002B2CF9AE}" pid="3" name="Creator">
    <vt:lpwstr>Online2PDF.com</vt:lpwstr>
  </property>
  <property fmtid="{D5CDD505-2E9C-101B-9397-08002B2CF9AE}" pid="4" name="LastSaved">
    <vt:filetime>2020-04-23T00:00:00Z</vt:filetime>
  </property>
  <property fmtid="{D5CDD505-2E9C-101B-9397-08002B2CF9AE}" pid="5" name="KSOProductBuildVer">
    <vt:lpwstr>2052-11.1.0.9929</vt:lpwstr>
  </property>
</Properties>
</file>